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8" r:id="rId2"/>
    <p:sldMasterId id="2147483702" r:id="rId3"/>
    <p:sldMasterId id="2147483715" r:id="rId4"/>
    <p:sldMasterId id="2147483740" r:id="rId5"/>
    <p:sldMasterId id="2147483752" r:id="rId6"/>
    <p:sldMasterId id="2147483764" r:id="rId7"/>
    <p:sldMasterId id="2147483776" r:id="rId8"/>
  </p:sldMasterIdLst>
  <p:handoutMasterIdLst>
    <p:handoutMasterId r:id="rId39"/>
  </p:handoutMasterIdLst>
  <p:sldIdLst>
    <p:sldId id="256" r:id="rId9"/>
    <p:sldId id="283" r:id="rId10"/>
    <p:sldId id="282" r:id="rId11"/>
    <p:sldId id="295" r:id="rId12"/>
    <p:sldId id="286" r:id="rId13"/>
    <p:sldId id="264" r:id="rId14"/>
    <p:sldId id="296" r:id="rId15"/>
    <p:sldId id="284" r:id="rId16"/>
    <p:sldId id="297" r:id="rId17"/>
    <p:sldId id="280" r:id="rId18"/>
    <p:sldId id="281" r:id="rId19"/>
    <p:sldId id="298" r:id="rId20"/>
    <p:sldId id="266" r:id="rId21"/>
    <p:sldId id="289" r:id="rId22"/>
    <p:sldId id="288" r:id="rId23"/>
    <p:sldId id="290" r:id="rId24"/>
    <p:sldId id="299" r:id="rId25"/>
    <p:sldId id="292" r:id="rId26"/>
    <p:sldId id="293" r:id="rId27"/>
    <p:sldId id="300" r:id="rId28"/>
    <p:sldId id="277" r:id="rId29"/>
    <p:sldId id="294" r:id="rId30"/>
    <p:sldId id="301" r:id="rId31"/>
    <p:sldId id="274" r:id="rId32"/>
    <p:sldId id="273" r:id="rId33"/>
    <p:sldId id="302" r:id="rId34"/>
    <p:sldId id="287" r:id="rId35"/>
    <p:sldId id="303" r:id="rId36"/>
    <p:sldId id="304" r:id="rId37"/>
    <p:sldId id="306" r:id="rId3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CD1C8-03FC-41F9-AA4F-539EA6A31E72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FBC91-1CE8-4A43-831D-A110FE63DF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246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860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28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356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3B4E4-52A2-42AD-B963-2B02D8DDDC01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312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4568B-41A7-4843-9102-05A768A01D15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90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ADFC2-5B4B-4CDF-8DEB-5B93C20B8BC0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675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8B7CA-8EAF-4F56-9885-57FE0F7B36E7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803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E257B-A532-4BFF-8E5C-0FBA2FFCDFC7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F3B76-7B6B-4051-B1C2-D23AF551C30C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640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05EB8-9877-40D2-8FFF-BD512EA5118A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851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DD5BF-5497-40F3-A79B-B5C34506472B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08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3123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D9962-DB39-444F-AEF3-90E7215523BB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926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C8036-05B5-4725-94DA-E771D7639C9D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108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C23F2-3B23-4DDC-A862-F02C80F487CB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1832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873C85B-9D8F-4B5C-9B43-7DFE26425D45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3610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AD55BE9-EA49-477F-8162-F972220539FC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4240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2EC96-BE0F-4854-8111-9AF03DF257DD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6938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D7E3B-B402-4AAF-A78A-AD050F3C84F8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8129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1C351-8411-4DC2-96B8-2400E9241218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225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33BEB-C603-404A-8C33-4362AA804EDF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3091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E5ABB-ED64-4195-A112-DDF773EF0689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864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141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44168-239A-40CA-A5E7-3E3F9E3D0CD5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871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5A288-4B69-4AEB-8D78-2A232F0A7924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6541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3456B-A97E-4A30-8E0A-DAFAF9F3707D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3207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ED539-B1DB-41DF-B671-D0CD17A04849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6784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278C0-4DC3-46BE-8D91-957927FF1859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1704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C7562-E965-4D55-9198-1CD1E46039E8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1931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6B76A39-4021-41AE-9413-F1F9D9ADB8B3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7900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2EC96-BE0F-4854-8111-9AF03DF257DD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6918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D7E3B-B402-4AAF-A78A-AD050F3C84F8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7204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1C351-8411-4DC2-96B8-2400E9241218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529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975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33BEB-C603-404A-8C33-4362AA804EDF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5075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E5ABB-ED64-4195-A112-DDF773EF0689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6391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44168-239A-40CA-A5E7-3E3F9E3D0CD5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2239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5A288-4B69-4AEB-8D78-2A232F0A7924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659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3456B-A97E-4A30-8E0A-DAFAF9F3707D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3594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ED539-B1DB-41DF-B671-D0CD17A04849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535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278C0-4DC3-46BE-8D91-957927FF1859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3095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C7562-E965-4D55-9198-1CD1E46039E8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72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6B76A39-4021-41AE-9413-F1F9D9ADB8B3}" type="slidenum">
              <a:rPr lang="en-US" altLang="en-US">
                <a:solidFill>
                  <a:srgbClr val="0066FF"/>
                </a:solidFill>
              </a:rPr>
              <a:pPr/>
              <a:t>‹#›</a:t>
            </a:fld>
            <a:endParaRPr lang="en-US" altLang="en-US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8743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584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8856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8234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6912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2583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5910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7667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914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8063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2369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57595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82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54475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8572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97216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1833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08152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21671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8355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5699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9407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9549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624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67104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26455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64653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89766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3834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0631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69746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89087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71772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78374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65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85306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5092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72579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ECD98-B05D-40FF-B7C9-40CB85D7FD1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20270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D4179-2C08-4109-A0B1-42A40AA16EE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2530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04285-A636-42C3-AA3D-9168788334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92685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00976-FE7E-4883-B91A-2E829BBE799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10095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020EA-B30D-4ACF-9254-9CE8231D476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05075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BF128-2E49-4FBD-A4F3-66BBD1CB633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6580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4F949-4CEA-499F-9398-A963B3C4114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48099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46A2C-1F19-4165-B156-9DC1956CF9D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872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7374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4587A-F4A6-428E-99A1-5F25E58ECB9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8875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E1711-1956-475C-986A-093BC35CC61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6404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27C17-BE0F-4A2C-9E7E-437A86CF135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12349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37F48F2-9B49-4BA6-ABB4-2913E46ABA4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23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E2348-F3E6-414C-A823-BAAFCD088ACD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A0F03-CE32-49F1-96C0-8B69CB14E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137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66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66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11BB5A8D-CE1F-46FB-9AD0-A01935A85EE3}" type="slidenum">
              <a:rPr lang="en-US" altLang="en-US" smtClean="0">
                <a:solidFill>
                  <a:srgbClr val="0066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96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66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66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712CEA22-4DA0-43F5-B757-C001B8B0395D}" type="slidenum">
              <a:rPr lang="en-US" altLang="en-US" smtClean="0">
                <a:solidFill>
                  <a:srgbClr val="0066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10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66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66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712CEA22-4DA0-43F5-B757-C001B8B0395D}" type="slidenum">
              <a:rPr lang="en-US" altLang="en-US" smtClean="0">
                <a:solidFill>
                  <a:srgbClr val="0066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69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955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827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4B76D-2C16-4F0F-BC70-D4469F2B410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23/06/2014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6A581-2E62-42EA-A142-634E3E8DCB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807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8B60C06-2FD9-4A9B-98BB-DD442649B81D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995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4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4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4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4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4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43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43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6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2550" y="13407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Creating a pathway through the new Geography National Curriculum.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044552"/>
            <a:ext cx="6400800" cy="1176536"/>
          </a:xfrm>
        </p:spPr>
        <p:txBody>
          <a:bodyPr/>
          <a:lstStyle/>
          <a:p>
            <a:r>
              <a:rPr lang="en-GB" dirty="0" smtClean="0"/>
              <a:t>10 steps to move you forward</a:t>
            </a:r>
            <a:r>
              <a:rPr lang="en-GB" dirty="0"/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7624" y="4058488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Key to presentation</a:t>
            </a:r>
          </a:p>
          <a:p>
            <a:endParaRPr lang="en-GB" dirty="0" smtClean="0"/>
          </a:p>
          <a:p>
            <a:r>
              <a:rPr lang="en-GB" dirty="0" smtClean="0"/>
              <a:t>Steps to be carried out by the Subject Leader.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Steps to be carried out by the class teacher.</a:t>
            </a:r>
            <a:endParaRPr lang="en-GB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35" y="4509120"/>
            <a:ext cx="692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35" y="5474106"/>
            <a:ext cx="428301" cy="547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293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339752" y="2276872"/>
            <a:ext cx="2448272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339752" y="1196752"/>
            <a:ext cx="2592288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788024" y="1772816"/>
            <a:ext cx="2592288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932040" y="1196752"/>
            <a:ext cx="252028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88024" y="3140968"/>
            <a:ext cx="0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788024" y="4437112"/>
            <a:ext cx="2592288" cy="1584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380312" y="1772816"/>
            <a:ext cx="0" cy="2664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339752" y="2276872"/>
            <a:ext cx="0" cy="2664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339752" y="5013176"/>
            <a:ext cx="2448272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096267">
            <a:off x="3893613" y="177281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prstClr val="black"/>
                </a:solidFill>
              </a:rPr>
              <a:t>Skills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20153" y="3305622"/>
            <a:ext cx="18722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prstClr val="black"/>
                </a:solidFill>
              </a:rPr>
              <a:t>Geographical Themes: 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Human and Physical </a:t>
            </a:r>
          </a:p>
        </p:txBody>
      </p:sp>
      <p:sp>
        <p:nvSpPr>
          <p:cNvPr id="28" name="TextBox 27"/>
          <p:cNvSpPr txBox="1"/>
          <p:nvPr/>
        </p:nvSpPr>
        <p:spPr>
          <a:xfrm rot="19777492">
            <a:off x="5184068" y="320799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prstClr val="black"/>
                </a:solidFill>
              </a:rPr>
              <a:t>Places</a:t>
            </a:r>
            <a:endParaRPr lang="en-GB" sz="3600" b="1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476672"/>
            <a:ext cx="33285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prstClr val="black"/>
                </a:solidFill>
              </a:rPr>
              <a:t>Fitting the new curriculum together! 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19" y="5733256"/>
            <a:ext cx="42408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Step 4: Adopt a curriculum  model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092280" y="60212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Idea 1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2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Developing a simple Place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91703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KS1</a:t>
            </a:r>
          </a:p>
          <a:p>
            <a:r>
              <a:rPr lang="en-GB" dirty="0" smtClean="0"/>
              <a:t>The school grounds and its surrounding area. </a:t>
            </a:r>
            <a:r>
              <a:rPr lang="en-GB" dirty="0" smtClean="0">
                <a:solidFill>
                  <a:srgbClr val="FF0000"/>
                </a:solidFill>
              </a:rPr>
              <a:t>(Year 1)</a:t>
            </a:r>
          </a:p>
          <a:p>
            <a:r>
              <a:rPr lang="en-GB" dirty="0" smtClean="0"/>
              <a:t>A small area in the UK. </a:t>
            </a:r>
            <a:r>
              <a:rPr lang="en-GB" dirty="0" smtClean="0">
                <a:solidFill>
                  <a:srgbClr val="FF0000"/>
                </a:solidFill>
              </a:rPr>
              <a:t>(Year 2)</a:t>
            </a:r>
          </a:p>
          <a:p>
            <a:r>
              <a:rPr lang="en-GB" dirty="0" smtClean="0"/>
              <a:t>A contrasting non-European Area. </a:t>
            </a:r>
            <a:r>
              <a:rPr lang="en-GB" dirty="0" smtClean="0">
                <a:solidFill>
                  <a:srgbClr val="FF0000"/>
                </a:solidFill>
              </a:rPr>
              <a:t>(Year 3)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98903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KS2</a:t>
            </a:r>
          </a:p>
          <a:p>
            <a:r>
              <a:rPr lang="en-GB" dirty="0" smtClean="0"/>
              <a:t>A region in the UK.  </a:t>
            </a:r>
            <a:r>
              <a:rPr lang="en-GB" dirty="0" smtClean="0">
                <a:solidFill>
                  <a:srgbClr val="FF0000"/>
                </a:solidFill>
              </a:rPr>
              <a:t>(Year 4)</a:t>
            </a:r>
          </a:p>
          <a:p>
            <a:r>
              <a:rPr lang="en-GB" dirty="0" smtClean="0"/>
              <a:t>A region in a European Country. </a:t>
            </a:r>
            <a:r>
              <a:rPr lang="en-GB" dirty="0" smtClean="0">
                <a:solidFill>
                  <a:srgbClr val="FF0000"/>
                </a:solidFill>
              </a:rPr>
              <a:t>(Year 5)</a:t>
            </a:r>
          </a:p>
          <a:p>
            <a:r>
              <a:rPr lang="en-GB" dirty="0" smtClean="0"/>
              <a:t>A region within North or South America    </a:t>
            </a:r>
            <a:r>
              <a:rPr lang="en-GB" dirty="0" smtClean="0">
                <a:solidFill>
                  <a:srgbClr val="FF0000"/>
                </a:solidFill>
              </a:rPr>
              <a:t>(Year 6)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805264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 years specified above are only suggestions based on the age and scale.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6" y="63093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Idea 2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70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Step 5</a:t>
            </a:r>
            <a:r>
              <a:rPr lang="en-GB" sz="3600" dirty="0" smtClean="0"/>
              <a:t>: Map out geographical content coverage and skills for progression.</a:t>
            </a:r>
            <a:endParaRPr lang="en-GB" sz="3600" dirty="0"/>
          </a:p>
        </p:txBody>
      </p:sp>
      <p:pic>
        <p:nvPicPr>
          <p:cNvPr id="3074" name="Picture 2" descr="\\admin-server\home\sellis\Pictures\beach-footprints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768752" cy="499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445224"/>
            <a:ext cx="13843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2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203291"/>
              </p:ext>
            </p:extLst>
          </p:nvPr>
        </p:nvGraphicFramePr>
        <p:xfrm>
          <a:off x="61913" y="779463"/>
          <a:ext cx="9021762" cy="530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" name="Document" r:id="rId3" imgW="9021205" imgH="5301370" progId="Word.Document.12">
                  <p:embed/>
                </p:oleObj>
              </mc:Choice>
              <mc:Fallback>
                <p:oleObj name="Document" r:id="rId3" imgW="9021205" imgH="53013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913" y="779463"/>
                        <a:ext cx="9021762" cy="5300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4593" y="6034260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Geographical skills are best taught in context to the learning.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740352" y="621892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Tool 4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64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9959729"/>
              </p:ext>
            </p:extLst>
          </p:nvPr>
        </p:nvGraphicFramePr>
        <p:xfrm>
          <a:off x="61913" y="585788"/>
          <a:ext cx="9021762" cy="568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1" name="Document" r:id="rId3" imgW="9021205" imgH="5687180" progId="Word.Document.12">
                  <p:embed/>
                </p:oleObj>
              </mc:Choice>
              <mc:Fallback>
                <p:oleObj name="Document" r:id="rId3" imgW="9021205" imgH="56871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913" y="585788"/>
                        <a:ext cx="9021762" cy="568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80312" y="63813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Tool 5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67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8654257"/>
              </p:ext>
            </p:extLst>
          </p:nvPr>
        </p:nvGraphicFramePr>
        <p:xfrm>
          <a:off x="61913" y="484188"/>
          <a:ext cx="9021762" cy="589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0" name="Document" r:id="rId3" imgW="9021205" imgH="5891453" progId="Word.Document.12">
                  <p:embed/>
                </p:oleObj>
              </mc:Choice>
              <mc:Fallback>
                <p:oleObj name="Document" r:id="rId3" imgW="9021205" imgH="58914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913" y="484188"/>
                        <a:ext cx="9021762" cy="5891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36296" y="63093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Tool 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85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680627"/>
              </p:ext>
            </p:extLst>
          </p:nvPr>
        </p:nvGraphicFramePr>
        <p:xfrm>
          <a:off x="61913" y="584200"/>
          <a:ext cx="9021762" cy="569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3" name="Document" r:id="rId3" imgW="9021205" imgH="5691872" progId="Word.Document.12">
                  <p:embed/>
                </p:oleObj>
              </mc:Choice>
              <mc:Fallback>
                <p:oleObj name="Document" r:id="rId3" imgW="9021205" imgH="56918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913" y="584200"/>
                        <a:ext cx="9021762" cy="5691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370004" y="63813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Idea 3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50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Step 6</a:t>
            </a:r>
            <a:r>
              <a:rPr lang="en-GB" dirty="0" smtClean="0"/>
              <a:t>: Create a long-term plan.</a:t>
            </a:r>
            <a:endParaRPr lang="en-GB" dirty="0"/>
          </a:p>
        </p:txBody>
      </p:sp>
      <p:pic>
        <p:nvPicPr>
          <p:cNvPr id="3074" name="Picture 2" descr="\\admin-server\home\sellis\Pictures\beach-footprints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6768752" cy="499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589240"/>
            <a:ext cx="13843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2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206267"/>
              </p:ext>
            </p:extLst>
          </p:nvPr>
        </p:nvGraphicFramePr>
        <p:xfrm>
          <a:off x="467544" y="1196752"/>
          <a:ext cx="8281726" cy="4824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6" name="Document" r:id="rId3" imgW="9631657" imgH="5610667" progId="Word.Document.12">
                  <p:embed/>
                </p:oleObj>
              </mc:Choice>
              <mc:Fallback>
                <p:oleObj name="Document" r:id="rId3" imgW="9631657" imgH="56106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1196752"/>
                        <a:ext cx="8281726" cy="48245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75656" y="404664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Step 6</a:t>
            </a:r>
            <a:r>
              <a:rPr lang="en-GB" dirty="0" smtClean="0"/>
              <a:t>: Create a long term Plan,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308304" y="609329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Idea 4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40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5627090"/>
              </p:ext>
            </p:extLst>
          </p:nvPr>
        </p:nvGraphicFramePr>
        <p:xfrm>
          <a:off x="1115616" y="884910"/>
          <a:ext cx="7369569" cy="5424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9" name="Worksheet" r:id="rId3" imgW="11868220" imgH="8734511" progId="Excel.Sheet.8">
                  <p:embed/>
                </p:oleObj>
              </mc:Choice>
              <mc:Fallback>
                <p:oleObj name="Worksheet" r:id="rId3" imgW="11868220" imgH="8734511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5616" y="884910"/>
                        <a:ext cx="7369569" cy="5424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63688" y="40466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Step 6</a:t>
            </a:r>
            <a:r>
              <a:rPr lang="en-GB" dirty="0" smtClean="0"/>
              <a:t>: Create a long term plan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164288" y="638132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Idea 5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13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Step 1</a:t>
            </a:r>
            <a:r>
              <a:rPr lang="en-GB" dirty="0" smtClean="0"/>
              <a:t>: Get to know the National Curriculum.</a:t>
            </a:r>
            <a:endParaRPr lang="en-GB" dirty="0"/>
          </a:p>
        </p:txBody>
      </p:sp>
      <p:pic>
        <p:nvPicPr>
          <p:cNvPr id="3074" name="Picture 2" descr="\\admin-server\home\sellis\Pictures\beach-footprints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768752" cy="499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610" y="5373216"/>
            <a:ext cx="13843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684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Step 7</a:t>
            </a:r>
            <a:r>
              <a:rPr lang="en-GB" dirty="0" smtClean="0"/>
              <a:t>: Create a medium- term plan.</a:t>
            </a:r>
            <a:endParaRPr lang="en-GB" dirty="0"/>
          </a:p>
        </p:txBody>
      </p:sp>
      <p:pic>
        <p:nvPicPr>
          <p:cNvPr id="3074" name="Picture 2" descr="\\admin-server\home\sellis\Pictures\beach-footprints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6768752" cy="499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013176"/>
            <a:ext cx="8350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2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63" name="Picture 139" descr="Scale?geometry=510x510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827584" y="373673"/>
            <a:ext cx="69913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7 Key questions to develop locational knowledge of  Places</a:t>
            </a:r>
          </a:p>
        </p:txBody>
      </p:sp>
      <p:graphicFrame>
        <p:nvGraphicFramePr>
          <p:cNvPr id="26759" name="Group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06722"/>
              </p:ext>
            </p:extLst>
          </p:nvPr>
        </p:nvGraphicFramePr>
        <p:xfrm>
          <a:off x="899593" y="1700213"/>
          <a:ext cx="7272858" cy="4485323"/>
        </p:xfrm>
        <a:graphic>
          <a:graphicData uri="http://schemas.openxmlformats.org/drawingml/2006/table">
            <a:tbl>
              <a:tblPr/>
              <a:tblGrid>
                <a:gridCol w="3672408"/>
                <a:gridCol w="3600450"/>
              </a:tblGrid>
              <a:tr h="641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Key geographical enquiry question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Key concept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641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Where is this place?</a:t>
                      </a:r>
                      <a:b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</a:b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What is this place like?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Location</a:t>
                      </a:r>
                      <a:b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</a:b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Sense of place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Why is this place as it is?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Spatial patterns and processes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How is this place connected to other places?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Relative location and spatial patterns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How is this place changing?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Changes in patterns and processes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What is it like to be in this place/live here?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Concept of place</a:t>
                      </a:r>
                      <a:b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</a:b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Value and attitudes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How is this place similar to/different from another place?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itchFamily="66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Similarity and difference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87624" y="1196752"/>
            <a:ext cx="6631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Helpful questions to help you design a medium term plan.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948264" y="63093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Tool 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30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520753"/>
              </p:ext>
            </p:extLst>
          </p:nvPr>
        </p:nvGraphicFramePr>
        <p:xfrm>
          <a:off x="61913" y="206375"/>
          <a:ext cx="9021762" cy="644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2" name="Document" r:id="rId3" imgW="9021205" imgH="6444725" progId="Word.Document.12">
                  <p:embed/>
                </p:oleObj>
              </mc:Choice>
              <mc:Fallback>
                <p:oleObj name="Document" r:id="rId3" imgW="9021205" imgH="64447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913" y="206375"/>
                        <a:ext cx="9021762" cy="6445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92280" y="11663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Idea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102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B0F0"/>
                </a:solidFill>
              </a:rPr>
              <a:t>Step 8</a:t>
            </a:r>
            <a:r>
              <a:rPr lang="en-GB" sz="3200" dirty="0" smtClean="0"/>
              <a:t>: Plan lessons using an enquiry approach.</a:t>
            </a:r>
            <a:endParaRPr lang="en-GB" sz="3200" dirty="0"/>
          </a:p>
        </p:txBody>
      </p:sp>
      <p:pic>
        <p:nvPicPr>
          <p:cNvPr id="3074" name="Picture 2" descr="\\admin-server\home\sellis\Pictures\beach-footprints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6768752" cy="499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229200"/>
            <a:ext cx="8350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2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802" name="Object 2"/>
          <p:cNvGraphicFramePr>
            <a:graphicFrameLocks noChangeAspect="1"/>
          </p:cNvGraphicFramePr>
          <p:nvPr/>
        </p:nvGraphicFramePr>
        <p:xfrm>
          <a:off x="2362200" y="152400"/>
          <a:ext cx="4214813" cy="632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name="Document" r:id="rId3" imgW="5943600" imgH="8917920" progId="Word.Document.8">
                  <p:embed/>
                </p:oleObj>
              </mc:Choice>
              <mc:Fallback>
                <p:oleObj name="Document" r:id="rId3" imgW="5943600" imgH="89179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52400"/>
                        <a:ext cx="4214813" cy="632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524328" y="59492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Tool 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026" name="Object 2"/>
          <p:cNvGraphicFramePr>
            <a:graphicFrameLocks noChangeAspect="1"/>
          </p:cNvGraphicFramePr>
          <p:nvPr/>
        </p:nvGraphicFramePr>
        <p:xfrm>
          <a:off x="1905000" y="304800"/>
          <a:ext cx="4783138" cy="632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Document" r:id="rId3" imgW="6743880" imgH="8917920" progId="Word.Document.8">
                  <p:embed/>
                </p:oleObj>
              </mc:Choice>
              <mc:Fallback>
                <p:oleObj name="Document" r:id="rId3" imgW="6743880" imgH="89179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04800"/>
                        <a:ext cx="4783138" cy="632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668344" y="623731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Tool 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Step 9</a:t>
            </a:r>
            <a:r>
              <a:rPr lang="en-GB" sz="3200" dirty="0" smtClean="0"/>
              <a:t>: Agree a common format of assessment.</a:t>
            </a:r>
            <a:endParaRPr lang="en-GB" sz="3200" dirty="0"/>
          </a:p>
        </p:txBody>
      </p:sp>
      <p:pic>
        <p:nvPicPr>
          <p:cNvPr id="3074" name="Picture 2" descr="\\admin-server\home\sellis\Pictures\beach-footprints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6768752" cy="499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517232"/>
            <a:ext cx="13843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2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05768"/>
              </p:ext>
            </p:extLst>
          </p:nvPr>
        </p:nvGraphicFramePr>
        <p:xfrm>
          <a:off x="971600" y="404663"/>
          <a:ext cx="4320480" cy="6134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Document" r:id="rId3" imgW="5889649" imgH="8362797" progId="Word.Document.12">
                  <p:embed/>
                </p:oleObj>
              </mc:Choice>
              <mc:Fallback>
                <p:oleObj name="Document" r:id="rId3" imgW="5889649" imgH="83627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600" y="404663"/>
                        <a:ext cx="4320480" cy="6134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72200" y="980728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It is up to individual schools to decide how to track geographical progress.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580112" y="602128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Tools</a:t>
            </a:r>
            <a:r>
              <a:rPr lang="en-GB" dirty="0" smtClean="0">
                <a:solidFill>
                  <a:srgbClr val="FF0000"/>
                </a:solidFill>
              </a:rPr>
              <a:t> 10a, 10b, 10c, 10d.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71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Step 10</a:t>
            </a:r>
            <a:r>
              <a:rPr lang="en-GB" dirty="0" smtClean="0"/>
              <a:t>: Review all planning in terms of National Curriculum entitlement.</a:t>
            </a:r>
            <a:endParaRPr lang="en-GB" dirty="0"/>
          </a:p>
        </p:txBody>
      </p:sp>
      <p:pic>
        <p:nvPicPr>
          <p:cNvPr id="3074" name="Picture 2" descr="\\admin-server\home\sellis\Pictures\beach-footprints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6768752" cy="499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301208"/>
            <a:ext cx="13843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2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Review content in terms of National Curriculum entitlement.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1.Does your Long-term plan and medium term plans accurately reflect the content of the new Geography National Curriculum in terms of:</a:t>
            </a:r>
          </a:p>
          <a:p>
            <a:r>
              <a:rPr lang="en-GB" dirty="0" smtClean="0"/>
              <a:t>Geographical skills and fieldwork?</a:t>
            </a:r>
          </a:p>
          <a:p>
            <a:r>
              <a:rPr lang="en-GB" dirty="0" smtClean="0"/>
              <a:t>Locational knowledge?</a:t>
            </a:r>
          </a:p>
          <a:p>
            <a:r>
              <a:rPr lang="en-GB" dirty="0" smtClean="0"/>
              <a:t>Place knowledge?</a:t>
            </a:r>
          </a:p>
          <a:p>
            <a:r>
              <a:rPr lang="en-GB" dirty="0" smtClean="0"/>
              <a:t>Human and physical geography?</a:t>
            </a:r>
          </a:p>
          <a:p>
            <a:pPr marL="0" indent="0">
              <a:buNone/>
            </a:pPr>
            <a:r>
              <a:rPr lang="en-GB" dirty="0" smtClean="0"/>
              <a:t>2. Are there any resource implications?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6165304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Now review your action plan!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22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similar and different?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447276"/>
              </p:ext>
            </p:extLst>
          </p:nvPr>
        </p:nvGraphicFramePr>
        <p:xfrm>
          <a:off x="457200" y="1600200"/>
          <a:ext cx="82296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Old National Curriculum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New National Curriculum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Locational Knowledge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Place Knowledge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Human Geography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Physical Geography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Geographical Skill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7544" y="5373216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prstClr val="black"/>
                </a:solidFill>
              </a:rPr>
              <a:t>Step 1: Get to know the new Geography National Curriculum!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48264" y="623731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Tool 1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59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Wandsworth</a:t>
            </a:r>
            <a:r>
              <a:rPr lang="en-GB" dirty="0" smtClean="0"/>
              <a:t> School’s Geography Development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Leila Andrews (The Alton Primary School).</a:t>
            </a:r>
          </a:p>
          <a:p>
            <a:r>
              <a:rPr lang="en-GB" dirty="0" smtClean="0"/>
              <a:t>Stephen Ruddick (</a:t>
            </a:r>
            <a:r>
              <a:rPr lang="en-GB" dirty="0" err="1" smtClean="0"/>
              <a:t>Fircroft</a:t>
            </a:r>
            <a:r>
              <a:rPr lang="en-GB" dirty="0" smtClean="0"/>
              <a:t> Primary School).</a:t>
            </a:r>
          </a:p>
          <a:p>
            <a:r>
              <a:rPr lang="en-GB" dirty="0" smtClean="0"/>
              <a:t>Bridget Corrie (</a:t>
            </a:r>
            <a:r>
              <a:rPr lang="en-GB" dirty="0" err="1" smtClean="0"/>
              <a:t>Heathmere</a:t>
            </a:r>
            <a:r>
              <a:rPr lang="en-GB" dirty="0" smtClean="0"/>
              <a:t> Primary School).</a:t>
            </a:r>
          </a:p>
          <a:p>
            <a:r>
              <a:rPr lang="en-GB" dirty="0" smtClean="0"/>
              <a:t>Hannah Shanks (Trinity St. Mary’s School).</a:t>
            </a:r>
          </a:p>
          <a:p>
            <a:r>
              <a:rPr lang="en-GB" dirty="0" smtClean="0"/>
              <a:t>Hannah Warner (</a:t>
            </a:r>
            <a:r>
              <a:rPr lang="en-GB" dirty="0" err="1" smtClean="0"/>
              <a:t>Falconbrook</a:t>
            </a:r>
            <a:r>
              <a:rPr lang="en-GB" dirty="0" smtClean="0"/>
              <a:t> Primary School).</a:t>
            </a:r>
          </a:p>
          <a:p>
            <a:r>
              <a:rPr lang="en-GB" dirty="0" smtClean="0"/>
              <a:t>Katie Brown (</a:t>
            </a:r>
            <a:r>
              <a:rPr lang="en-GB" dirty="0" err="1" smtClean="0"/>
              <a:t>Fircroft</a:t>
            </a:r>
            <a:r>
              <a:rPr lang="en-GB" dirty="0" smtClean="0"/>
              <a:t> School).</a:t>
            </a:r>
          </a:p>
          <a:p>
            <a:r>
              <a:rPr lang="en-GB" dirty="0"/>
              <a:t>J</a:t>
            </a:r>
            <a:r>
              <a:rPr lang="en-GB" dirty="0" smtClean="0"/>
              <a:t>en Quirk (Griffin Primary School).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James </a:t>
            </a:r>
            <a:r>
              <a:rPr lang="en-GB" dirty="0" err="1" smtClean="0"/>
              <a:t>Stainfield</a:t>
            </a:r>
            <a:r>
              <a:rPr lang="en-GB" dirty="0" smtClean="0"/>
              <a:t> (Trinity St. Mary’s Primary School).</a:t>
            </a:r>
          </a:p>
          <a:p>
            <a:r>
              <a:rPr lang="en-GB" dirty="0" smtClean="0"/>
              <a:t>Stephen Ellis (St. Joseph’s Primary School).</a:t>
            </a:r>
          </a:p>
          <a:p>
            <a:r>
              <a:rPr lang="en-GB" dirty="0" smtClean="0"/>
              <a:t>Chris Monk (</a:t>
            </a:r>
            <a:r>
              <a:rPr lang="en-GB" dirty="0" err="1" smtClean="0"/>
              <a:t>Swaffield</a:t>
            </a:r>
            <a:r>
              <a:rPr lang="en-GB" dirty="0" smtClean="0"/>
              <a:t>  </a:t>
            </a:r>
            <a:r>
              <a:rPr lang="en-GB" dirty="0"/>
              <a:t>P</a:t>
            </a:r>
            <a:r>
              <a:rPr lang="en-GB" dirty="0" smtClean="0"/>
              <a:t>rimary School).</a:t>
            </a:r>
            <a:endParaRPr lang="en-GB" dirty="0"/>
          </a:p>
          <a:p>
            <a:r>
              <a:rPr lang="en-GB" dirty="0"/>
              <a:t>Andrew </a:t>
            </a:r>
            <a:r>
              <a:rPr lang="en-GB" dirty="0" smtClean="0"/>
              <a:t>Allan (</a:t>
            </a:r>
            <a:r>
              <a:rPr lang="en-GB" dirty="0" err="1" smtClean="0"/>
              <a:t>Earlsfield</a:t>
            </a:r>
            <a:r>
              <a:rPr lang="en-GB" dirty="0" smtClean="0"/>
              <a:t> Primary School).</a:t>
            </a:r>
            <a:endParaRPr lang="en-GB" dirty="0"/>
          </a:p>
          <a:p>
            <a:r>
              <a:rPr lang="en-GB" dirty="0"/>
              <a:t>Michelle </a:t>
            </a:r>
            <a:r>
              <a:rPr lang="en-GB" dirty="0" smtClean="0"/>
              <a:t>Rodgers (</a:t>
            </a:r>
            <a:r>
              <a:rPr lang="en-GB" dirty="0" err="1" smtClean="0"/>
              <a:t>Albermarle</a:t>
            </a:r>
            <a:r>
              <a:rPr lang="en-GB" dirty="0" smtClean="0"/>
              <a:t> Primary </a:t>
            </a:r>
            <a:r>
              <a:rPr lang="en-GB" dirty="0"/>
              <a:t>School). </a:t>
            </a:r>
            <a:endParaRPr lang="en-GB" dirty="0" smtClean="0"/>
          </a:p>
          <a:p>
            <a:r>
              <a:rPr lang="en-GB" dirty="0" smtClean="0"/>
              <a:t>Suzi </a:t>
            </a:r>
            <a:r>
              <a:rPr lang="en-GB" dirty="0"/>
              <a:t>Shaub (St. Anne’s Primary School</a:t>
            </a:r>
            <a:r>
              <a:rPr lang="en-GB" dirty="0" smtClean="0"/>
              <a:t>).</a:t>
            </a:r>
          </a:p>
          <a:p>
            <a:r>
              <a:rPr lang="en-GB" dirty="0" smtClean="0"/>
              <a:t>Davina Salmon (</a:t>
            </a:r>
            <a:r>
              <a:rPr lang="en-GB" dirty="0" err="1" smtClean="0"/>
              <a:t>Wandsworth</a:t>
            </a:r>
            <a:r>
              <a:rPr lang="en-GB" dirty="0" smtClean="0"/>
              <a:t> LA).</a:t>
            </a:r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1390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Step 2</a:t>
            </a:r>
            <a:r>
              <a:rPr lang="en-GB" dirty="0" smtClean="0"/>
              <a:t>: Conduct an audit.</a:t>
            </a:r>
            <a:endParaRPr lang="en-GB" dirty="0"/>
          </a:p>
        </p:txBody>
      </p:sp>
      <p:pic>
        <p:nvPicPr>
          <p:cNvPr id="3074" name="Picture 2" descr="\\admin-server\home\sellis\Pictures\beach-footprints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6768752" cy="499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700" y="5445224"/>
            <a:ext cx="13843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2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99392"/>
            <a:ext cx="8301608" cy="1143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Step 2</a:t>
            </a:r>
            <a:r>
              <a:rPr lang="en-GB" dirty="0" smtClean="0"/>
              <a:t>: Conduct an audit.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4131527"/>
              </p:ext>
            </p:extLst>
          </p:nvPr>
        </p:nvGraphicFramePr>
        <p:xfrm>
          <a:off x="152400" y="914400"/>
          <a:ext cx="9021763" cy="576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Document" r:id="rId3" imgW="9021926" imgH="5821437" progId="Word.Document.12">
                  <p:embed/>
                </p:oleObj>
              </mc:Choice>
              <mc:Fallback>
                <p:oleObj name="Document" r:id="rId3" imgW="9021926" imgH="58214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914400"/>
                        <a:ext cx="9021763" cy="5761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380312" y="645333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Tool 2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83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did your audit show?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What significant differences  did you find between your current practice and new suggested practice in terms knowledge , skills and places?</a:t>
            </a:r>
          </a:p>
          <a:p>
            <a:pPr marL="0" indent="0">
              <a:buNone/>
            </a:pPr>
            <a:r>
              <a:rPr lang="en-GB" dirty="0" smtClean="0"/>
              <a:t>What are the resource implications?</a:t>
            </a:r>
            <a:endParaRPr lang="en-GB" dirty="0"/>
          </a:p>
        </p:txBody>
      </p:sp>
      <p:pic>
        <p:nvPicPr>
          <p:cNvPr id="2050" name="Picture 2" descr="\\admin-server\home\sellis\Pictures\01_MSA01005_checklist_large-300x212[1]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844824"/>
            <a:ext cx="407592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54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Step 3</a:t>
            </a:r>
            <a:r>
              <a:rPr lang="en-GB" dirty="0" smtClean="0"/>
              <a:t>: Create an action plan.</a:t>
            </a:r>
            <a:endParaRPr lang="en-GB" dirty="0"/>
          </a:p>
        </p:txBody>
      </p:sp>
      <p:pic>
        <p:nvPicPr>
          <p:cNvPr id="3074" name="Picture 2" descr="\\admin-server\home\sellis\Pictures\beach-footprints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6768752" cy="499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995" y="5589240"/>
            <a:ext cx="13843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2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50825" y="174625"/>
            <a:ext cx="8353425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smtClean="0">
                <a:solidFill>
                  <a:srgbClr val="000000"/>
                </a:solidFill>
                <a:cs typeface="Times New Roman" pitchFamily="18" charset="0"/>
              </a:rPr>
              <a:t>An example of a process for developing a curriculum initiative and evaluating its impact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smtClean="0">
                <a:solidFill>
                  <a:srgbClr val="000000"/>
                </a:solidFill>
                <a:cs typeface="Times New Roman" pitchFamily="18" charset="0"/>
              </a:rPr>
              <a:t>Rationale for curriculum initiative</a:t>
            </a:r>
            <a:r>
              <a:rPr lang="en-GB" sz="1200" smtClean="0">
                <a:solidFill>
                  <a:srgbClr val="000000"/>
                </a:solidFill>
                <a:cs typeface="Times New Roman" pitchFamily="18" charset="0"/>
              </a:rPr>
              <a:t>:  </a:t>
            </a:r>
            <a:endParaRPr lang="en-GB" sz="1100" smtClean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</a:endParaRPr>
          </a:p>
        </p:txBody>
      </p:sp>
      <p:graphicFrame>
        <p:nvGraphicFramePr>
          <p:cNvPr id="29784" name="Group 88"/>
          <p:cNvGraphicFramePr>
            <a:graphicFrameLocks noGrp="1"/>
          </p:cNvGraphicFramePr>
          <p:nvPr/>
        </p:nvGraphicFramePr>
        <p:xfrm>
          <a:off x="179388" y="1052513"/>
          <a:ext cx="8713787" cy="5040313"/>
        </p:xfrm>
        <a:graphic>
          <a:graphicData uri="http://schemas.openxmlformats.org/drawingml/2006/table">
            <a:tbl>
              <a:tblPr/>
              <a:tblGrid>
                <a:gridCol w="1020762"/>
                <a:gridCol w="1390650"/>
                <a:gridCol w="1279525"/>
                <a:gridCol w="2039938"/>
                <a:gridCol w="1806575"/>
                <a:gridCol w="1176337"/>
              </a:tblGrid>
              <a:tr h="2159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Curriculum priority to be developed and evaluated.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What are we trying to achieve?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Hint: For whom do we want to make a difference? By when do we want to make the difference?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Expected pupil out comes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What do we want our learners to be like?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Hint: When setting an expected pupil outcome, ask questions like what difference do we want to make, how will we know and/or how will we tell when we have met the outcome?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Baseline evidence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What are our learners like now?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Hint: What baseline evidence will we be able to draw on to show where the pupils are regarding the curriculum priority?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Organisation of curriculum initiative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How will we organise our curriculum initiative and the learning of pupils?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Hint: What scale will this curriculum initiative be carried out on?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Who? What? When?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Monitor &amp; evaluate.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How will we monitor and evaluate the impact of the curriculum initiative?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Hint: What tools/activities can we use to assist our evaluation?</a:t>
                      </a: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What have we achieved? How do we know we have been successful? What evidence will demonstrate that we have made a difference?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Who? What? When?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Next steps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How will we maintain progress and/or extend the curriculum initiative?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Hint: What further support is required? Will this initiative be extended to another Key Stage or subject area?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Who? What? When?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8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29776" name="Rectangle 80"/>
          <p:cNvSpPr>
            <a:spLocks noChangeArrowheads="1"/>
          </p:cNvSpPr>
          <p:nvPr/>
        </p:nvSpPr>
        <p:spPr bwMode="auto">
          <a:xfrm>
            <a:off x="-422275" y="48085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9785" name="Text Box 89"/>
          <p:cNvSpPr txBox="1">
            <a:spLocks noChangeArrowheads="1"/>
          </p:cNvSpPr>
          <p:nvPr/>
        </p:nvSpPr>
        <p:spPr bwMode="auto">
          <a:xfrm>
            <a:off x="539750" y="6308725"/>
            <a:ext cx="79200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</a:rPr>
              <a:t>Follow the schools own action plan format.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80312" y="6308725"/>
            <a:ext cx="1223938" cy="36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Tool 3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52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Step 4</a:t>
            </a:r>
            <a:r>
              <a:rPr lang="en-GB" dirty="0" smtClean="0"/>
              <a:t>: Adopt a curriculum model.</a:t>
            </a:r>
            <a:endParaRPr lang="en-GB" dirty="0"/>
          </a:p>
        </p:txBody>
      </p:sp>
      <p:pic>
        <p:nvPicPr>
          <p:cNvPr id="3074" name="Picture 2" descr="\\admin-server\home\sellis\Pictures\beach-footprints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5904656" cy="435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6021288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Decide on a curriculum model that will work well in your school.</a:t>
            </a:r>
            <a:endParaRPr lang="en-GB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149080"/>
            <a:ext cx="13843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2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fault Design">
  <a:themeElements>
    <a:clrScheme name="">
      <a:dk1>
        <a:srgbClr val="0066FF"/>
      </a:dk1>
      <a:lt1>
        <a:srgbClr val="FFFFCC"/>
      </a:lt1>
      <a:dk2>
        <a:srgbClr val="0066FF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56DA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">
      <a:dk1>
        <a:srgbClr val="0066FF"/>
      </a:dk1>
      <a:lt1>
        <a:srgbClr val="FFFFCC"/>
      </a:lt1>
      <a:dk2>
        <a:srgbClr val="0066FF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56DA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Default Design">
  <a:themeElements>
    <a:clrScheme name="">
      <a:dk1>
        <a:srgbClr val="0066FF"/>
      </a:dk1>
      <a:lt1>
        <a:srgbClr val="FFFFCC"/>
      </a:lt1>
      <a:dk2>
        <a:srgbClr val="0066FF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56DA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961</Words>
  <Application>Microsoft Office PowerPoint</Application>
  <PresentationFormat>On-screen Show (4:3)</PresentationFormat>
  <Paragraphs>135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Office Theme</vt:lpstr>
      <vt:lpstr>2_Default Design</vt:lpstr>
      <vt:lpstr>3_Default Design</vt:lpstr>
      <vt:lpstr>4_Default Design</vt:lpstr>
      <vt:lpstr>2_Office Theme</vt:lpstr>
      <vt:lpstr>1_Office Theme</vt:lpstr>
      <vt:lpstr>3_Office Theme</vt:lpstr>
      <vt:lpstr>Default Design</vt:lpstr>
      <vt:lpstr>Document</vt:lpstr>
      <vt:lpstr>Worksheet</vt:lpstr>
      <vt:lpstr>Creating a pathway through the new Geography National Curriculum.</vt:lpstr>
      <vt:lpstr>Step 1: Get to know the National Curriculum.</vt:lpstr>
      <vt:lpstr>What’s similar and different?</vt:lpstr>
      <vt:lpstr>Step 2: Conduct an audit.</vt:lpstr>
      <vt:lpstr>Step 2: Conduct an audit.</vt:lpstr>
      <vt:lpstr>What did your audit show?</vt:lpstr>
      <vt:lpstr>Step 3: Create an action plan.</vt:lpstr>
      <vt:lpstr>PowerPoint Presentation</vt:lpstr>
      <vt:lpstr>Step 4: Adopt a curriculum model.</vt:lpstr>
      <vt:lpstr>PowerPoint Presentation</vt:lpstr>
      <vt:lpstr>Developing a simple Place Model</vt:lpstr>
      <vt:lpstr>Step 5: Map out geographical content coverage and skills for progression.</vt:lpstr>
      <vt:lpstr>PowerPoint Presentation</vt:lpstr>
      <vt:lpstr>PowerPoint Presentation</vt:lpstr>
      <vt:lpstr>PowerPoint Presentation</vt:lpstr>
      <vt:lpstr>PowerPoint Presentation</vt:lpstr>
      <vt:lpstr>Step 6: Create a long-term plan.</vt:lpstr>
      <vt:lpstr>PowerPoint Presentation</vt:lpstr>
      <vt:lpstr>PowerPoint Presentation</vt:lpstr>
      <vt:lpstr>Step 7: Create a medium- term plan.</vt:lpstr>
      <vt:lpstr>PowerPoint Presentation</vt:lpstr>
      <vt:lpstr>PowerPoint Presentation</vt:lpstr>
      <vt:lpstr>Step 8: Plan lessons using an enquiry approach.</vt:lpstr>
      <vt:lpstr>PowerPoint Presentation</vt:lpstr>
      <vt:lpstr>PowerPoint Presentation</vt:lpstr>
      <vt:lpstr>Step 9: Agree a common format of assessment.</vt:lpstr>
      <vt:lpstr>PowerPoint Presentation</vt:lpstr>
      <vt:lpstr>Step 10: Review all planning in terms of National Curriculum entitlement.</vt:lpstr>
      <vt:lpstr>Review content in terms of National Curriculum entitlement.</vt:lpstr>
      <vt:lpstr>Wandsworth School’s Geography Development Group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Geography Subject leaders Training</dc:title>
  <dc:creator>stephen ellis</dc:creator>
  <cp:lastModifiedBy>stephen ellis</cp:lastModifiedBy>
  <cp:revision>95</cp:revision>
  <cp:lastPrinted>2014-06-23T12:08:04Z</cp:lastPrinted>
  <dcterms:created xsi:type="dcterms:W3CDTF">2014-02-04T13:11:45Z</dcterms:created>
  <dcterms:modified xsi:type="dcterms:W3CDTF">2014-06-23T12:09:35Z</dcterms:modified>
</cp:coreProperties>
</file>